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915DD2-4340-4FD7-B037-FE553F12371B}" type="doc">
      <dgm:prSet loTypeId="urn:microsoft.com/office/officeart/2005/8/layout/radial1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E1C9762-BE1B-4B8F-BB30-F277AEBDC174}">
      <dgm:prSet phldrT="[Text]"/>
      <dgm:spPr/>
      <dgm:t>
        <a:bodyPr/>
        <a:lstStyle/>
        <a:p>
          <a:r>
            <a:rPr lang="en-US" dirty="0" smtClean="0"/>
            <a:t>Industry</a:t>
          </a:r>
          <a:endParaRPr lang="en-US" dirty="0"/>
        </a:p>
      </dgm:t>
    </dgm:pt>
    <dgm:pt modelId="{0F3B5CFB-9867-4F42-95CA-12925154D8D8}" type="parTrans" cxnId="{72250B3C-2C45-45B7-B0EA-D0C678FDB404}">
      <dgm:prSet/>
      <dgm:spPr/>
      <dgm:t>
        <a:bodyPr/>
        <a:lstStyle/>
        <a:p>
          <a:endParaRPr lang="en-US"/>
        </a:p>
      </dgm:t>
    </dgm:pt>
    <dgm:pt modelId="{1DBF8F78-1D53-4E07-A47F-CA682C7F166F}" type="sibTrans" cxnId="{72250B3C-2C45-45B7-B0EA-D0C678FDB404}">
      <dgm:prSet/>
      <dgm:spPr/>
      <dgm:t>
        <a:bodyPr/>
        <a:lstStyle/>
        <a:p>
          <a:endParaRPr lang="en-US"/>
        </a:p>
      </dgm:t>
    </dgm:pt>
    <dgm:pt modelId="{64C953EF-D3B7-4A8F-89D4-025DA01B6F60}">
      <dgm:prSet phldrT="[Text]" custT="1"/>
      <dgm:spPr/>
      <dgm:t>
        <a:bodyPr anchor="t"/>
        <a:lstStyle/>
        <a:p>
          <a:r>
            <a:rPr lang="en-US" sz="1400" b="1" u="sng" dirty="0" smtClean="0">
              <a:solidFill>
                <a:srgbClr val="FF0000"/>
              </a:solidFill>
            </a:rPr>
            <a:t>The Assembly Line-</a:t>
          </a:r>
        </a:p>
        <a:p>
          <a:r>
            <a:rPr lang="en-US" sz="1400" u="sng" dirty="0" smtClean="0">
              <a:solidFill>
                <a:srgbClr val="FF0000"/>
              </a:solidFill>
            </a:rPr>
            <a:t>Divided operations into simple tasks to cut unnecessary motion</a:t>
          </a:r>
        </a:p>
        <a:p>
          <a:r>
            <a:rPr lang="en-US" sz="1400" b="1" u="sng" dirty="0" smtClean="0">
              <a:solidFill>
                <a:srgbClr val="FF0000"/>
              </a:solidFill>
            </a:rPr>
            <a:t>Mass production- </a:t>
          </a:r>
          <a:r>
            <a:rPr lang="en-US" sz="1400" u="sng" dirty="0" smtClean="0">
              <a:solidFill>
                <a:srgbClr val="FF0000"/>
              </a:solidFill>
            </a:rPr>
            <a:t>large scale manufacturing with machinery</a:t>
          </a:r>
        </a:p>
      </dgm:t>
    </dgm:pt>
    <dgm:pt modelId="{29FBD067-A6B3-4B12-B5D2-3FDE9DBFFD75}" type="parTrans" cxnId="{EB3D67D9-A984-4F26-B8A2-CBB53B9C4D68}">
      <dgm:prSet/>
      <dgm:spPr/>
      <dgm:t>
        <a:bodyPr/>
        <a:lstStyle/>
        <a:p>
          <a:endParaRPr lang="en-US"/>
        </a:p>
      </dgm:t>
    </dgm:pt>
    <dgm:pt modelId="{3C37092E-88B1-4B13-A76B-C9D1AA848EA4}" type="sibTrans" cxnId="{EB3D67D9-A984-4F26-B8A2-CBB53B9C4D68}">
      <dgm:prSet/>
      <dgm:spPr/>
      <dgm:t>
        <a:bodyPr/>
        <a:lstStyle/>
        <a:p>
          <a:endParaRPr lang="en-US"/>
        </a:p>
      </dgm:t>
    </dgm:pt>
    <dgm:pt modelId="{367039EA-192D-4DFA-A76E-8F6C5E9821A8}">
      <dgm:prSet phldrT="[Text]" custT="1"/>
      <dgm:spPr/>
      <dgm:t>
        <a:bodyPr anchor="t"/>
        <a:lstStyle/>
        <a:p>
          <a:r>
            <a:rPr lang="en-US" sz="1200" b="1" dirty="0" smtClean="0"/>
            <a:t>Radio</a:t>
          </a:r>
        </a:p>
        <a:p>
          <a:r>
            <a:rPr lang="en-US" sz="1400" dirty="0" smtClean="0"/>
            <a:t>1920 KDKA in Pittsburgh, PA</a:t>
          </a:r>
        </a:p>
        <a:p>
          <a:r>
            <a:rPr lang="en-US" sz="1400" u="sng" dirty="0" smtClean="0">
              <a:solidFill>
                <a:srgbClr val="FF0000"/>
              </a:solidFill>
            </a:rPr>
            <a:t>Public broadcasts- </a:t>
          </a:r>
          <a:r>
            <a:rPr lang="en-US" sz="1400" dirty="0" smtClean="0"/>
            <a:t>news, music, entertainment</a:t>
          </a:r>
        </a:p>
        <a:p>
          <a:r>
            <a:rPr lang="en-US" sz="1400" dirty="0" smtClean="0"/>
            <a:t>Nationwide- created a </a:t>
          </a:r>
          <a:r>
            <a:rPr lang="en-US" sz="1400" u="sng" dirty="0" smtClean="0">
              <a:solidFill>
                <a:srgbClr val="FF0000"/>
              </a:solidFill>
            </a:rPr>
            <a:t>common culture because everyone can get the same information at the same time</a:t>
          </a:r>
        </a:p>
        <a:p>
          <a:r>
            <a:rPr lang="en-US" sz="1400" dirty="0" smtClean="0"/>
            <a:t>Doesn’t require </a:t>
          </a:r>
          <a:r>
            <a:rPr lang="en-US" sz="1400" dirty="0" err="1" smtClean="0"/>
            <a:t>literacy</a:t>
          </a:r>
          <a:r>
            <a:rPr lang="en-US" sz="1400" dirty="0" err="1" smtClean="0">
              <a:sym typeface="Wingdings" panose="05000000000000000000" pitchFamily="2" charset="2"/>
            </a:rPr>
            <a:t></a:t>
          </a:r>
          <a:r>
            <a:rPr lang="en-US" sz="1400" dirty="0" err="1" smtClean="0"/>
            <a:t>very</a:t>
          </a:r>
          <a:r>
            <a:rPr lang="en-US" sz="1400" dirty="0" smtClean="0">
              <a:sym typeface="Wingdings" panose="05000000000000000000" pitchFamily="2" charset="2"/>
            </a:rPr>
            <a:t> popular and easy</a:t>
          </a:r>
        </a:p>
        <a:p>
          <a:r>
            <a:rPr lang="en-US" sz="1200" dirty="0" smtClean="0"/>
            <a:t> </a:t>
          </a:r>
          <a:endParaRPr lang="en-US" sz="1200" dirty="0"/>
        </a:p>
      </dgm:t>
    </dgm:pt>
    <dgm:pt modelId="{C756A6CB-23B9-4057-82D5-B9BE454451BD}" type="parTrans" cxnId="{1F1728F5-BF8C-4FFC-B6F6-3F28AD9DD613}">
      <dgm:prSet/>
      <dgm:spPr/>
      <dgm:t>
        <a:bodyPr/>
        <a:lstStyle/>
        <a:p>
          <a:endParaRPr lang="en-US"/>
        </a:p>
      </dgm:t>
    </dgm:pt>
    <dgm:pt modelId="{377DE40C-ACDB-40F8-BE7D-B375C8BBA698}" type="sibTrans" cxnId="{1F1728F5-BF8C-4FFC-B6F6-3F28AD9DD613}">
      <dgm:prSet/>
      <dgm:spPr/>
      <dgm:t>
        <a:bodyPr/>
        <a:lstStyle/>
        <a:p>
          <a:endParaRPr lang="en-US"/>
        </a:p>
      </dgm:t>
    </dgm:pt>
    <dgm:pt modelId="{2E8132C8-9A38-4670-8FD6-971307ADC376}">
      <dgm:prSet phldrT="[Text]" custT="1"/>
      <dgm:spPr/>
      <dgm:t>
        <a:bodyPr anchor="t"/>
        <a:lstStyle/>
        <a:p>
          <a:r>
            <a:rPr lang="en-US" sz="1600" b="1" dirty="0" smtClean="0"/>
            <a:t>Airline</a:t>
          </a:r>
        </a:p>
        <a:p>
          <a:r>
            <a:rPr lang="en-US" sz="1600" u="sng" dirty="0" smtClean="0">
              <a:solidFill>
                <a:srgbClr val="FF0000"/>
              </a:solidFill>
            </a:rPr>
            <a:t>1918 US Post Office</a:t>
          </a:r>
        </a:p>
        <a:p>
          <a:r>
            <a:rPr lang="en-US" sz="1600" u="sng" dirty="0" smtClean="0">
              <a:solidFill>
                <a:srgbClr val="FF0000"/>
              </a:solidFill>
            </a:rPr>
            <a:t>Used air mail</a:t>
          </a:r>
        </a:p>
        <a:p>
          <a:r>
            <a:rPr lang="en-US" sz="1600" dirty="0" smtClean="0"/>
            <a:t>1926 Air Commerce Act</a:t>
          </a:r>
        </a:p>
        <a:p>
          <a:r>
            <a:rPr lang="en-US" sz="1600" dirty="0" smtClean="0"/>
            <a:t>Built airports </a:t>
          </a:r>
        </a:p>
        <a:p>
          <a:r>
            <a:rPr lang="en-US" sz="1600" u="sng" dirty="0" smtClean="0">
              <a:solidFill>
                <a:srgbClr val="FF0000"/>
              </a:solidFill>
            </a:rPr>
            <a:t>1927 Charles Lindberg- 1</a:t>
          </a:r>
          <a:r>
            <a:rPr lang="en-US" sz="1600" u="sng" baseline="30000" dirty="0" smtClean="0">
              <a:solidFill>
                <a:srgbClr val="FF0000"/>
              </a:solidFill>
            </a:rPr>
            <a:t>st</a:t>
          </a:r>
          <a:r>
            <a:rPr lang="en-US" sz="1600" u="sng" dirty="0" smtClean="0">
              <a:solidFill>
                <a:srgbClr val="FF0000"/>
              </a:solidFill>
            </a:rPr>
            <a:t> to fly over the Atlantic ocean  alone </a:t>
          </a:r>
        </a:p>
        <a:p>
          <a:endParaRPr lang="en-US" sz="1200" dirty="0"/>
        </a:p>
      </dgm:t>
    </dgm:pt>
    <dgm:pt modelId="{2FA3B4FA-1636-4861-BA22-CE66C437AA12}" type="parTrans" cxnId="{7C6CCE90-3CAF-4F1A-919D-ACDC435AAA3D}">
      <dgm:prSet/>
      <dgm:spPr/>
      <dgm:t>
        <a:bodyPr/>
        <a:lstStyle/>
        <a:p>
          <a:endParaRPr lang="en-US"/>
        </a:p>
      </dgm:t>
    </dgm:pt>
    <dgm:pt modelId="{C8F64A07-8489-4569-B8A4-CC70F04E017D}" type="sibTrans" cxnId="{7C6CCE90-3CAF-4F1A-919D-ACDC435AAA3D}">
      <dgm:prSet/>
      <dgm:spPr/>
      <dgm:t>
        <a:bodyPr/>
        <a:lstStyle/>
        <a:p>
          <a:endParaRPr lang="en-US"/>
        </a:p>
      </dgm:t>
    </dgm:pt>
    <dgm:pt modelId="{8CC9B6CE-8EC3-45AE-9F7A-E7970ACB7DC9}">
      <dgm:prSet phldrT="[Text]" custT="1"/>
      <dgm:spPr/>
      <dgm:t>
        <a:bodyPr lIns="0" tIns="0" rIns="0" bIns="0" anchor="t"/>
        <a:lstStyle/>
        <a:p>
          <a:pPr algn="ctr"/>
          <a:r>
            <a:rPr lang="en-US" sz="1200" b="1" dirty="0" smtClean="0"/>
            <a:t>Vehicle</a:t>
          </a:r>
        </a:p>
        <a:p>
          <a:pPr algn="ctr"/>
          <a:r>
            <a:rPr lang="en-US" sz="1200" b="1" u="sng" dirty="0" smtClean="0">
              <a:solidFill>
                <a:srgbClr val="FF0000"/>
              </a:solidFill>
            </a:rPr>
            <a:t>1908 Model T </a:t>
          </a:r>
          <a:r>
            <a:rPr lang="en-US" sz="1200" b="0" u="sng" dirty="0" smtClean="0">
              <a:solidFill>
                <a:srgbClr val="FF0000"/>
              </a:solidFill>
            </a:rPr>
            <a:t>first</a:t>
          </a:r>
          <a:r>
            <a:rPr lang="en-US" sz="1200" b="1" u="sng" dirty="0" smtClean="0">
              <a:solidFill>
                <a:srgbClr val="FF0000"/>
              </a:solidFill>
            </a:rPr>
            <a:t> </a:t>
          </a:r>
          <a:r>
            <a:rPr lang="en-US" sz="1200" u="sng" dirty="0" smtClean="0">
              <a:solidFill>
                <a:srgbClr val="FF0000"/>
              </a:solidFill>
            </a:rPr>
            <a:t>automobile built by Ford-</a:t>
          </a:r>
          <a:r>
            <a:rPr lang="en-US" sz="1200" u="none" dirty="0" smtClean="0">
              <a:solidFill>
                <a:schemeClr val="tx1"/>
              </a:solidFill>
            </a:rPr>
            <a:t> affordable by 1925 due to mass production</a:t>
          </a:r>
        </a:p>
        <a:p>
          <a:pPr algn="ctr"/>
          <a:r>
            <a:rPr lang="en-US" sz="1200" dirty="0" smtClean="0"/>
            <a:t>Innovated American Way of Life</a:t>
          </a:r>
        </a:p>
        <a:p>
          <a:pPr algn="ctr"/>
          <a:r>
            <a:rPr lang="en-US" sz="1200" dirty="0" smtClean="0"/>
            <a:t>rising the Standard of Living</a:t>
          </a:r>
        </a:p>
        <a:p>
          <a:pPr algn="ctr"/>
          <a:r>
            <a:rPr lang="en-US" sz="1200" u="sng" dirty="0" smtClean="0">
              <a:solidFill>
                <a:srgbClr val="FF0000"/>
              </a:solidFill>
            </a:rPr>
            <a:t>-Less farmer isolation</a:t>
          </a:r>
        </a:p>
        <a:p>
          <a:pPr algn="ctr"/>
          <a:r>
            <a:rPr lang="en-US" sz="1200" u="sng" dirty="0" smtClean="0">
              <a:solidFill>
                <a:srgbClr val="FF0000"/>
              </a:solidFill>
            </a:rPr>
            <a:t>-</a:t>
          </a:r>
          <a:r>
            <a:rPr lang="en-US" sz="1200" b="1" u="sng" dirty="0" smtClean="0">
              <a:solidFill>
                <a:srgbClr val="FF0000"/>
              </a:solidFill>
            </a:rPr>
            <a:t>Created</a:t>
          </a:r>
          <a:r>
            <a:rPr lang="en-US" sz="1200" u="sng" dirty="0" smtClean="0">
              <a:solidFill>
                <a:srgbClr val="FF0000"/>
              </a:solidFill>
            </a:rPr>
            <a:t> Commuters</a:t>
          </a:r>
          <a:endParaRPr lang="en-US" sz="1200" u="sng" dirty="0">
            <a:solidFill>
              <a:srgbClr val="FF0000"/>
            </a:solidFill>
          </a:endParaRPr>
        </a:p>
      </dgm:t>
    </dgm:pt>
    <dgm:pt modelId="{1D8A0F87-6009-446D-B292-916BEA233F31}" type="parTrans" cxnId="{01D29792-EACF-4F8A-BF7B-DB0218C177C0}">
      <dgm:prSet/>
      <dgm:spPr/>
      <dgm:t>
        <a:bodyPr/>
        <a:lstStyle/>
        <a:p>
          <a:endParaRPr lang="en-US"/>
        </a:p>
      </dgm:t>
    </dgm:pt>
    <dgm:pt modelId="{56D300EE-0056-4F30-9801-208F0F9B6C78}" type="sibTrans" cxnId="{01D29792-EACF-4F8A-BF7B-DB0218C177C0}">
      <dgm:prSet/>
      <dgm:spPr/>
      <dgm:t>
        <a:bodyPr/>
        <a:lstStyle/>
        <a:p>
          <a:endParaRPr lang="en-US"/>
        </a:p>
      </dgm:t>
    </dgm:pt>
    <dgm:pt modelId="{D266474C-BDB5-47BE-B60B-3A88A8A55DE4}" type="pres">
      <dgm:prSet presAssocID="{63915DD2-4340-4FD7-B037-FE553F1237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F6C620-BA5A-4228-8C5F-6258224CE31A}" type="pres">
      <dgm:prSet presAssocID="{8E1C9762-BE1B-4B8F-BB30-F277AEBDC174}" presName="centerShape" presStyleLbl="node0" presStyleIdx="0" presStyleCnt="1" custScaleX="74062" custScaleY="111423" custLinFactNeighborX="65456" custLinFactNeighborY="-24109"/>
      <dgm:spPr/>
      <dgm:t>
        <a:bodyPr/>
        <a:lstStyle/>
        <a:p>
          <a:endParaRPr lang="en-US"/>
        </a:p>
      </dgm:t>
    </dgm:pt>
    <dgm:pt modelId="{2A0FEA04-E098-4AAB-8E33-EE7BACD1AFA3}" type="pres">
      <dgm:prSet presAssocID="{29FBD067-A6B3-4B12-B5D2-3FDE9DBFFD75}" presName="Name9" presStyleLbl="parChTrans1D2" presStyleIdx="0" presStyleCnt="4"/>
      <dgm:spPr/>
      <dgm:t>
        <a:bodyPr/>
        <a:lstStyle/>
        <a:p>
          <a:endParaRPr lang="en-US"/>
        </a:p>
      </dgm:t>
    </dgm:pt>
    <dgm:pt modelId="{E0CBAD90-7A5B-46F3-BBEA-2D86E0339EA6}" type="pres">
      <dgm:prSet presAssocID="{29FBD067-A6B3-4B12-B5D2-3FDE9DBFFD7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A9BB73D-2ABF-4151-850E-2CA98700516C}" type="pres">
      <dgm:prSet presAssocID="{64C953EF-D3B7-4A8F-89D4-025DA01B6F60}" presName="node" presStyleLbl="node1" presStyleIdx="0" presStyleCnt="4" custScaleX="194256" custScaleY="157156" custRadScaleRad="121209" custRadScaleInc="727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A3DE3-1AB6-4A46-9936-A8A74E7CE6F5}" type="pres">
      <dgm:prSet presAssocID="{C756A6CB-23B9-4057-82D5-B9BE454451BD}" presName="Name9" presStyleLbl="parChTrans1D2" presStyleIdx="1" presStyleCnt="4"/>
      <dgm:spPr/>
      <dgm:t>
        <a:bodyPr/>
        <a:lstStyle/>
        <a:p>
          <a:endParaRPr lang="en-US"/>
        </a:p>
      </dgm:t>
    </dgm:pt>
    <dgm:pt modelId="{EF6912FB-2DD9-4EAB-B5D9-9CEEAFC8657C}" type="pres">
      <dgm:prSet presAssocID="{C756A6CB-23B9-4057-82D5-B9BE454451BD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482CFAE-4910-41AB-BFF5-241EAEBC6FCC}" type="pres">
      <dgm:prSet presAssocID="{367039EA-192D-4DFA-A76E-8F6C5E9821A8}" presName="node" presStyleLbl="node1" presStyleIdx="1" presStyleCnt="4" custScaleX="213479" custScaleY="238890" custRadScaleRad="109163" custRadScaleInc="738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1C211-4C93-4BB9-9B64-9851E2EF867B}" type="pres">
      <dgm:prSet presAssocID="{2FA3B4FA-1636-4861-BA22-CE66C437AA12}" presName="Name9" presStyleLbl="parChTrans1D2" presStyleIdx="2" presStyleCnt="4"/>
      <dgm:spPr/>
      <dgm:t>
        <a:bodyPr/>
        <a:lstStyle/>
        <a:p>
          <a:endParaRPr lang="en-US"/>
        </a:p>
      </dgm:t>
    </dgm:pt>
    <dgm:pt modelId="{65A522D0-5C7B-42D0-9FF1-7474D8158C4C}" type="pres">
      <dgm:prSet presAssocID="{2FA3B4FA-1636-4861-BA22-CE66C437AA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07FDE31C-CE3F-4D66-B4BC-CAD11E53C60D}" type="pres">
      <dgm:prSet presAssocID="{2E8132C8-9A38-4670-8FD6-971307ADC376}" presName="node" presStyleLbl="node1" presStyleIdx="2" presStyleCnt="4" custScaleX="249294" custScaleY="209938" custRadScaleRad="112331" custRadScaleInc="1123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2CC8A-76DE-4416-85DD-75C55834FD8C}" type="pres">
      <dgm:prSet presAssocID="{1D8A0F87-6009-446D-B292-916BEA233F31}" presName="Name9" presStyleLbl="parChTrans1D2" presStyleIdx="3" presStyleCnt="4"/>
      <dgm:spPr/>
      <dgm:t>
        <a:bodyPr/>
        <a:lstStyle/>
        <a:p>
          <a:endParaRPr lang="en-US"/>
        </a:p>
      </dgm:t>
    </dgm:pt>
    <dgm:pt modelId="{3FD3BCC6-432A-49AB-8DA1-67DBD68F3548}" type="pres">
      <dgm:prSet presAssocID="{1D8A0F87-6009-446D-B292-916BEA233F31}" presName="connTx" presStyleLbl="parChTrans1D2" presStyleIdx="3" presStyleCnt="4"/>
      <dgm:spPr/>
      <dgm:t>
        <a:bodyPr/>
        <a:lstStyle/>
        <a:p>
          <a:endParaRPr lang="en-US"/>
        </a:p>
      </dgm:t>
    </dgm:pt>
    <dgm:pt modelId="{3D9EEFE9-8491-4535-A1D2-81D1DA41491C}" type="pres">
      <dgm:prSet presAssocID="{8CC9B6CE-8EC3-45AE-9F7A-E7970ACB7DC9}" presName="node" presStyleLbl="node1" presStyleIdx="3" presStyleCnt="4" custScaleX="244503" custScaleY="190171" custRadScaleRad="126563" custRadScaleInc="79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1800DB-269E-4F4A-B0E9-F9DC683F07BA}" type="presOf" srcId="{367039EA-192D-4DFA-A76E-8F6C5E9821A8}" destId="{1482CFAE-4910-41AB-BFF5-241EAEBC6FCC}" srcOrd="0" destOrd="0" presId="urn:microsoft.com/office/officeart/2005/8/layout/radial1"/>
    <dgm:cxn modelId="{2E788877-EAE6-4F75-BD70-4752DF7AEF2B}" type="presOf" srcId="{1D8A0F87-6009-446D-B292-916BEA233F31}" destId="{F3A2CC8A-76DE-4416-85DD-75C55834FD8C}" srcOrd="0" destOrd="0" presId="urn:microsoft.com/office/officeart/2005/8/layout/radial1"/>
    <dgm:cxn modelId="{056A2275-5D3C-436C-B57E-19F3320000A4}" type="presOf" srcId="{29FBD067-A6B3-4B12-B5D2-3FDE9DBFFD75}" destId="{2A0FEA04-E098-4AAB-8E33-EE7BACD1AFA3}" srcOrd="0" destOrd="0" presId="urn:microsoft.com/office/officeart/2005/8/layout/radial1"/>
    <dgm:cxn modelId="{C2CD9B38-D765-4332-A594-890C01276382}" type="presOf" srcId="{2FA3B4FA-1636-4861-BA22-CE66C437AA12}" destId="{CE81C211-4C93-4BB9-9B64-9851E2EF867B}" srcOrd="0" destOrd="0" presId="urn:microsoft.com/office/officeart/2005/8/layout/radial1"/>
    <dgm:cxn modelId="{572E0307-2AC4-400E-BDBB-69BFE485BD57}" type="presOf" srcId="{63915DD2-4340-4FD7-B037-FE553F12371B}" destId="{D266474C-BDB5-47BE-B60B-3A88A8A55DE4}" srcOrd="0" destOrd="0" presId="urn:microsoft.com/office/officeart/2005/8/layout/radial1"/>
    <dgm:cxn modelId="{2EAA98A9-7F12-4C4B-B491-70E308C1A4E6}" type="presOf" srcId="{2FA3B4FA-1636-4861-BA22-CE66C437AA12}" destId="{65A522D0-5C7B-42D0-9FF1-7474D8158C4C}" srcOrd="1" destOrd="0" presId="urn:microsoft.com/office/officeart/2005/8/layout/radial1"/>
    <dgm:cxn modelId="{72250B3C-2C45-45B7-B0EA-D0C678FDB404}" srcId="{63915DD2-4340-4FD7-B037-FE553F12371B}" destId="{8E1C9762-BE1B-4B8F-BB30-F277AEBDC174}" srcOrd="0" destOrd="0" parTransId="{0F3B5CFB-9867-4F42-95CA-12925154D8D8}" sibTransId="{1DBF8F78-1D53-4E07-A47F-CA682C7F166F}"/>
    <dgm:cxn modelId="{DCEE9F67-A365-40AB-AC51-5B66830C2BFC}" type="presOf" srcId="{C756A6CB-23B9-4057-82D5-B9BE454451BD}" destId="{4C7A3DE3-1AB6-4A46-9936-A8A74E7CE6F5}" srcOrd="0" destOrd="0" presId="urn:microsoft.com/office/officeart/2005/8/layout/radial1"/>
    <dgm:cxn modelId="{1F1728F5-BF8C-4FFC-B6F6-3F28AD9DD613}" srcId="{8E1C9762-BE1B-4B8F-BB30-F277AEBDC174}" destId="{367039EA-192D-4DFA-A76E-8F6C5E9821A8}" srcOrd="1" destOrd="0" parTransId="{C756A6CB-23B9-4057-82D5-B9BE454451BD}" sibTransId="{377DE40C-ACDB-40F8-BE7D-B375C8BBA698}"/>
    <dgm:cxn modelId="{EB3D67D9-A984-4F26-B8A2-CBB53B9C4D68}" srcId="{8E1C9762-BE1B-4B8F-BB30-F277AEBDC174}" destId="{64C953EF-D3B7-4A8F-89D4-025DA01B6F60}" srcOrd="0" destOrd="0" parTransId="{29FBD067-A6B3-4B12-B5D2-3FDE9DBFFD75}" sibTransId="{3C37092E-88B1-4B13-A76B-C9D1AA848EA4}"/>
    <dgm:cxn modelId="{E1C63F48-AE0A-4F8C-93C1-105D9D4F3462}" type="presOf" srcId="{29FBD067-A6B3-4B12-B5D2-3FDE9DBFFD75}" destId="{E0CBAD90-7A5B-46F3-BBEA-2D86E0339EA6}" srcOrd="1" destOrd="0" presId="urn:microsoft.com/office/officeart/2005/8/layout/radial1"/>
    <dgm:cxn modelId="{58D44912-6364-415E-BE61-3131963A7EAB}" type="presOf" srcId="{8E1C9762-BE1B-4B8F-BB30-F277AEBDC174}" destId="{53F6C620-BA5A-4228-8C5F-6258224CE31A}" srcOrd="0" destOrd="0" presId="urn:microsoft.com/office/officeart/2005/8/layout/radial1"/>
    <dgm:cxn modelId="{95A83049-A75A-499D-A273-436F3EDF9683}" type="presOf" srcId="{64C953EF-D3B7-4A8F-89D4-025DA01B6F60}" destId="{2A9BB73D-2ABF-4151-850E-2CA98700516C}" srcOrd="0" destOrd="0" presId="urn:microsoft.com/office/officeart/2005/8/layout/radial1"/>
    <dgm:cxn modelId="{1CAD85D0-2B56-4345-8313-B72B15DF7A95}" type="presOf" srcId="{2E8132C8-9A38-4670-8FD6-971307ADC376}" destId="{07FDE31C-CE3F-4D66-B4BC-CAD11E53C60D}" srcOrd="0" destOrd="0" presId="urn:microsoft.com/office/officeart/2005/8/layout/radial1"/>
    <dgm:cxn modelId="{79BF7B04-34F4-4E4A-BE00-EEB6D1A7839C}" type="presOf" srcId="{1D8A0F87-6009-446D-B292-916BEA233F31}" destId="{3FD3BCC6-432A-49AB-8DA1-67DBD68F3548}" srcOrd="1" destOrd="0" presId="urn:microsoft.com/office/officeart/2005/8/layout/radial1"/>
    <dgm:cxn modelId="{01D29792-EACF-4F8A-BF7B-DB0218C177C0}" srcId="{8E1C9762-BE1B-4B8F-BB30-F277AEBDC174}" destId="{8CC9B6CE-8EC3-45AE-9F7A-E7970ACB7DC9}" srcOrd="3" destOrd="0" parTransId="{1D8A0F87-6009-446D-B292-916BEA233F31}" sibTransId="{56D300EE-0056-4F30-9801-208F0F9B6C78}"/>
    <dgm:cxn modelId="{7C6CCE90-3CAF-4F1A-919D-ACDC435AAA3D}" srcId="{8E1C9762-BE1B-4B8F-BB30-F277AEBDC174}" destId="{2E8132C8-9A38-4670-8FD6-971307ADC376}" srcOrd="2" destOrd="0" parTransId="{2FA3B4FA-1636-4861-BA22-CE66C437AA12}" sibTransId="{C8F64A07-8489-4569-B8A4-CC70F04E017D}"/>
    <dgm:cxn modelId="{BB228747-C07D-402C-8116-003740740908}" type="presOf" srcId="{8CC9B6CE-8EC3-45AE-9F7A-E7970ACB7DC9}" destId="{3D9EEFE9-8491-4535-A1D2-81D1DA41491C}" srcOrd="0" destOrd="0" presId="urn:microsoft.com/office/officeart/2005/8/layout/radial1"/>
    <dgm:cxn modelId="{4E20E707-F756-4DD9-A51D-E662F0E8C33E}" type="presOf" srcId="{C756A6CB-23B9-4057-82D5-B9BE454451BD}" destId="{EF6912FB-2DD9-4EAB-B5D9-9CEEAFC8657C}" srcOrd="1" destOrd="0" presId="urn:microsoft.com/office/officeart/2005/8/layout/radial1"/>
    <dgm:cxn modelId="{758B8081-CBE3-4562-A36E-34330E462F40}" type="presParOf" srcId="{D266474C-BDB5-47BE-B60B-3A88A8A55DE4}" destId="{53F6C620-BA5A-4228-8C5F-6258224CE31A}" srcOrd="0" destOrd="0" presId="urn:microsoft.com/office/officeart/2005/8/layout/radial1"/>
    <dgm:cxn modelId="{A37998C4-F6BE-47C4-9815-A729DF2DB405}" type="presParOf" srcId="{D266474C-BDB5-47BE-B60B-3A88A8A55DE4}" destId="{2A0FEA04-E098-4AAB-8E33-EE7BACD1AFA3}" srcOrd="1" destOrd="0" presId="urn:microsoft.com/office/officeart/2005/8/layout/radial1"/>
    <dgm:cxn modelId="{84B2E37E-FF8D-4239-807B-560635576E54}" type="presParOf" srcId="{2A0FEA04-E098-4AAB-8E33-EE7BACD1AFA3}" destId="{E0CBAD90-7A5B-46F3-BBEA-2D86E0339EA6}" srcOrd="0" destOrd="0" presId="urn:microsoft.com/office/officeart/2005/8/layout/radial1"/>
    <dgm:cxn modelId="{09818973-684B-4255-8AC3-C2C71F99A846}" type="presParOf" srcId="{D266474C-BDB5-47BE-B60B-3A88A8A55DE4}" destId="{2A9BB73D-2ABF-4151-850E-2CA98700516C}" srcOrd="2" destOrd="0" presId="urn:microsoft.com/office/officeart/2005/8/layout/radial1"/>
    <dgm:cxn modelId="{68C2F303-5510-480D-9737-27052801DE8A}" type="presParOf" srcId="{D266474C-BDB5-47BE-B60B-3A88A8A55DE4}" destId="{4C7A3DE3-1AB6-4A46-9936-A8A74E7CE6F5}" srcOrd="3" destOrd="0" presId="urn:microsoft.com/office/officeart/2005/8/layout/radial1"/>
    <dgm:cxn modelId="{26168137-0630-488E-B081-D957B62FCD37}" type="presParOf" srcId="{4C7A3DE3-1AB6-4A46-9936-A8A74E7CE6F5}" destId="{EF6912FB-2DD9-4EAB-B5D9-9CEEAFC8657C}" srcOrd="0" destOrd="0" presId="urn:microsoft.com/office/officeart/2005/8/layout/radial1"/>
    <dgm:cxn modelId="{AAE891FE-4AE1-4854-A650-E9EBA4D1C538}" type="presParOf" srcId="{D266474C-BDB5-47BE-B60B-3A88A8A55DE4}" destId="{1482CFAE-4910-41AB-BFF5-241EAEBC6FCC}" srcOrd="4" destOrd="0" presId="urn:microsoft.com/office/officeart/2005/8/layout/radial1"/>
    <dgm:cxn modelId="{228BB39F-0743-454B-8BA8-EBF4DF6C8987}" type="presParOf" srcId="{D266474C-BDB5-47BE-B60B-3A88A8A55DE4}" destId="{CE81C211-4C93-4BB9-9B64-9851E2EF867B}" srcOrd="5" destOrd="0" presId="urn:microsoft.com/office/officeart/2005/8/layout/radial1"/>
    <dgm:cxn modelId="{178F9A1B-A524-4A99-9329-83322214D1B2}" type="presParOf" srcId="{CE81C211-4C93-4BB9-9B64-9851E2EF867B}" destId="{65A522D0-5C7B-42D0-9FF1-7474D8158C4C}" srcOrd="0" destOrd="0" presId="urn:microsoft.com/office/officeart/2005/8/layout/radial1"/>
    <dgm:cxn modelId="{C47C1C88-5CF1-473B-960D-6CBE290DDF3A}" type="presParOf" srcId="{D266474C-BDB5-47BE-B60B-3A88A8A55DE4}" destId="{07FDE31C-CE3F-4D66-B4BC-CAD11E53C60D}" srcOrd="6" destOrd="0" presId="urn:microsoft.com/office/officeart/2005/8/layout/radial1"/>
    <dgm:cxn modelId="{55DBC2DD-F5E1-47E3-9CFF-A571E021AF11}" type="presParOf" srcId="{D266474C-BDB5-47BE-B60B-3A88A8A55DE4}" destId="{F3A2CC8A-76DE-4416-85DD-75C55834FD8C}" srcOrd="7" destOrd="0" presId="urn:microsoft.com/office/officeart/2005/8/layout/radial1"/>
    <dgm:cxn modelId="{23CF8607-F2E8-4CB5-AEA1-3852E835453C}" type="presParOf" srcId="{F3A2CC8A-76DE-4416-85DD-75C55834FD8C}" destId="{3FD3BCC6-432A-49AB-8DA1-67DBD68F3548}" srcOrd="0" destOrd="0" presId="urn:microsoft.com/office/officeart/2005/8/layout/radial1"/>
    <dgm:cxn modelId="{32A34D59-212C-4E03-B2C2-6EDCFC1A8875}" type="presParOf" srcId="{D266474C-BDB5-47BE-B60B-3A88A8A55DE4}" destId="{3D9EEFE9-8491-4535-A1D2-81D1DA41491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915DD2-4340-4FD7-B037-FE553F12371B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8E1C9762-BE1B-4B8F-BB30-F277AEBDC174}">
      <dgm:prSet phldrT="[Text]"/>
      <dgm:spPr/>
      <dgm:t>
        <a:bodyPr/>
        <a:lstStyle/>
        <a:p>
          <a:r>
            <a:rPr lang="en-US" dirty="0" smtClean="0"/>
            <a:t>Society</a:t>
          </a:r>
          <a:endParaRPr lang="en-US" dirty="0"/>
        </a:p>
      </dgm:t>
    </dgm:pt>
    <dgm:pt modelId="{0F3B5CFB-9867-4F42-95CA-12925154D8D8}" type="parTrans" cxnId="{72250B3C-2C45-45B7-B0EA-D0C678FDB404}">
      <dgm:prSet/>
      <dgm:spPr/>
      <dgm:t>
        <a:bodyPr/>
        <a:lstStyle/>
        <a:p>
          <a:endParaRPr lang="en-US"/>
        </a:p>
      </dgm:t>
    </dgm:pt>
    <dgm:pt modelId="{1DBF8F78-1D53-4E07-A47F-CA682C7F166F}" type="sibTrans" cxnId="{72250B3C-2C45-45B7-B0EA-D0C678FDB404}">
      <dgm:prSet/>
      <dgm:spPr/>
      <dgm:t>
        <a:bodyPr/>
        <a:lstStyle/>
        <a:p>
          <a:endParaRPr lang="en-US"/>
        </a:p>
      </dgm:t>
    </dgm:pt>
    <dgm:pt modelId="{64C953EF-D3B7-4A8F-89D4-025DA01B6F60}">
      <dgm:prSet phldrT="[Text]" custT="1"/>
      <dgm:spPr/>
      <dgm:t>
        <a:bodyPr anchor="t"/>
        <a:lstStyle/>
        <a:p>
          <a:r>
            <a:rPr lang="en-US" sz="1200" b="1" dirty="0" smtClean="0"/>
            <a:t>Consumer Products</a:t>
          </a:r>
        </a:p>
        <a:p>
          <a:r>
            <a:rPr lang="en-US" sz="1200" u="sng" dirty="0" smtClean="0">
              <a:solidFill>
                <a:srgbClr val="FF0000"/>
              </a:solidFill>
            </a:rPr>
            <a:t>disposable income-</a:t>
          </a:r>
          <a:r>
            <a:rPr lang="en-US" sz="1200" dirty="0" smtClean="0"/>
            <a:t>electric razors, facial tissue, frozen foods, home hair color, </a:t>
          </a:r>
        </a:p>
        <a:p>
          <a:r>
            <a:rPr lang="en-US" sz="1200" u="sng" dirty="0" smtClean="0">
              <a:solidFill>
                <a:srgbClr val="FF0000"/>
              </a:solidFill>
            </a:rPr>
            <a:t>Rise in Standard of Living -</a:t>
          </a:r>
          <a:r>
            <a:rPr lang="en-US" sz="1200" dirty="0" smtClean="0"/>
            <a:t>Concern for hygiene-indoor showers, cleaning supplies, electric irons, vacuum, washing machines, refrigerators</a:t>
          </a:r>
        </a:p>
        <a:p>
          <a:r>
            <a:rPr lang="en-US" sz="1200" b="0" u="sng" dirty="0" smtClean="0">
              <a:solidFill>
                <a:srgbClr val="FF0000"/>
              </a:solidFill>
            </a:rPr>
            <a:t>LINES OF CREDIT larger than income</a:t>
          </a:r>
        </a:p>
        <a:p>
          <a:endParaRPr lang="en-US" sz="1200" dirty="0" smtClean="0"/>
        </a:p>
        <a:p>
          <a:endParaRPr lang="en-US" sz="1200" dirty="0"/>
        </a:p>
      </dgm:t>
    </dgm:pt>
    <dgm:pt modelId="{29FBD067-A6B3-4B12-B5D2-3FDE9DBFFD75}" type="parTrans" cxnId="{EB3D67D9-A984-4F26-B8A2-CBB53B9C4D68}">
      <dgm:prSet/>
      <dgm:spPr/>
      <dgm:t>
        <a:bodyPr/>
        <a:lstStyle/>
        <a:p>
          <a:endParaRPr lang="en-US"/>
        </a:p>
      </dgm:t>
    </dgm:pt>
    <dgm:pt modelId="{3C37092E-88B1-4B13-A76B-C9D1AA848EA4}" type="sibTrans" cxnId="{EB3D67D9-A984-4F26-B8A2-CBB53B9C4D68}">
      <dgm:prSet/>
      <dgm:spPr/>
      <dgm:t>
        <a:bodyPr/>
        <a:lstStyle/>
        <a:p>
          <a:endParaRPr lang="en-US"/>
        </a:p>
      </dgm:t>
    </dgm:pt>
    <dgm:pt modelId="{367039EA-192D-4DFA-A76E-8F6C5E9821A8}">
      <dgm:prSet phldrT="[Text]" custT="1"/>
      <dgm:spPr/>
      <dgm:t>
        <a:bodyPr anchor="t"/>
        <a:lstStyle/>
        <a:p>
          <a:r>
            <a:rPr lang="en-US" sz="1200" b="1" dirty="0" smtClean="0"/>
            <a:t>Farm Crisis</a:t>
          </a:r>
        </a:p>
        <a:p>
          <a:r>
            <a:rPr lang="en-US" sz="1200" b="0" u="sng" dirty="0" smtClean="0">
              <a:solidFill>
                <a:srgbClr val="FF0000"/>
              </a:solidFill>
            </a:rPr>
            <a:t>“quiet depression” </a:t>
          </a:r>
        </a:p>
        <a:p>
          <a:r>
            <a:rPr lang="en-US" sz="1200" dirty="0" smtClean="0"/>
            <a:t>Technology enhanced farming output but restrictions on trade post WWI made international sales low </a:t>
          </a:r>
          <a:endParaRPr lang="en-US" sz="1200" b="0" u="sng" dirty="0" smtClean="0">
            <a:solidFill>
              <a:srgbClr val="FF0000"/>
            </a:solidFill>
          </a:endParaRPr>
        </a:p>
        <a:p>
          <a:r>
            <a:rPr lang="en-US" sz="1200" u="sng" dirty="0" smtClean="0">
              <a:solidFill>
                <a:srgbClr val="FF0000"/>
              </a:solidFill>
            </a:rPr>
            <a:t>Farmers earned 1/3 less than other American workers</a:t>
          </a:r>
        </a:p>
        <a:p>
          <a:endParaRPr lang="en-US" sz="1200" dirty="0"/>
        </a:p>
      </dgm:t>
    </dgm:pt>
    <dgm:pt modelId="{C756A6CB-23B9-4057-82D5-B9BE454451BD}" type="parTrans" cxnId="{1F1728F5-BF8C-4FFC-B6F6-3F28AD9DD613}">
      <dgm:prSet/>
      <dgm:spPr/>
      <dgm:t>
        <a:bodyPr/>
        <a:lstStyle/>
        <a:p>
          <a:endParaRPr lang="en-US"/>
        </a:p>
      </dgm:t>
    </dgm:pt>
    <dgm:pt modelId="{377DE40C-ACDB-40F8-BE7D-B375C8BBA698}" type="sibTrans" cxnId="{1F1728F5-BF8C-4FFC-B6F6-3F28AD9DD613}">
      <dgm:prSet/>
      <dgm:spPr/>
      <dgm:t>
        <a:bodyPr/>
        <a:lstStyle/>
        <a:p>
          <a:endParaRPr lang="en-US"/>
        </a:p>
      </dgm:t>
    </dgm:pt>
    <dgm:pt modelId="{2E8132C8-9A38-4670-8FD6-971307ADC376}">
      <dgm:prSet phldrT="[Text]" custT="1"/>
      <dgm:spPr/>
      <dgm:t>
        <a:bodyPr anchor="t"/>
        <a:lstStyle/>
        <a:p>
          <a:r>
            <a:rPr lang="en-US" sz="1200" b="1" dirty="0" smtClean="0"/>
            <a:t>A Common Culture</a:t>
          </a:r>
        </a:p>
        <a:p>
          <a:r>
            <a:rPr lang="en-US" sz="1200" dirty="0" smtClean="0"/>
            <a:t>Radio and Air mail made communication easier to the masses</a:t>
          </a:r>
        </a:p>
        <a:p>
          <a:r>
            <a:rPr lang="en-US" sz="1200" dirty="0" smtClean="0"/>
            <a:t>Buying and selling, entertainment and news </a:t>
          </a:r>
          <a:r>
            <a:rPr lang="en-US" sz="1200" dirty="0" err="1" smtClean="0"/>
            <a:t>avaliable</a:t>
          </a:r>
          <a:endParaRPr lang="en-US" sz="1200" dirty="0" smtClean="0"/>
        </a:p>
        <a:p>
          <a:endParaRPr lang="en-US" sz="1200" dirty="0"/>
        </a:p>
      </dgm:t>
    </dgm:pt>
    <dgm:pt modelId="{2FA3B4FA-1636-4861-BA22-CE66C437AA12}" type="parTrans" cxnId="{7C6CCE90-3CAF-4F1A-919D-ACDC435AAA3D}">
      <dgm:prSet/>
      <dgm:spPr/>
      <dgm:t>
        <a:bodyPr/>
        <a:lstStyle/>
        <a:p>
          <a:endParaRPr lang="en-US"/>
        </a:p>
      </dgm:t>
    </dgm:pt>
    <dgm:pt modelId="{C8F64A07-8489-4569-B8A4-CC70F04E017D}" type="sibTrans" cxnId="{7C6CCE90-3CAF-4F1A-919D-ACDC435AAA3D}">
      <dgm:prSet/>
      <dgm:spPr/>
      <dgm:t>
        <a:bodyPr/>
        <a:lstStyle/>
        <a:p>
          <a:endParaRPr lang="en-US"/>
        </a:p>
      </dgm:t>
    </dgm:pt>
    <dgm:pt modelId="{8CC9B6CE-8EC3-45AE-9F7A-E7970ACB7DC9}">
      <dgm:prSet phldrT="[Text]" custT="1"/>
      <dgm:spPr/>
      <dgm:t>
        <a:bodyPr anchor="t"/>
        <a:lstStyle/>
        <a:p>
          <a:r>
            <a:rPr lang="en-US" sz="1200" b="1" dirty="0" smtClean="0"/>
            <a:t>Mass Advertising</a:t>
          </a:r>
        </a:p>
        <a:p>
          <a:r>
            <a:rPr lang="en-US" sz="1200" dirty="0" smtClean="0"/>
            <a:t>“Easier than sliced bread”  Sell the Americans things they didn’t realize they needed</a:t>
          </a:r>
        </a:p>
        <a:p>
          <a:r>
            <a:rPr lang="en-US" sz="1200" dirty="0" smtClean="0"/>
            <a:t>“Buy Now, Pay Later”</a:t>
          </a:r>
        </a:p>
        <a:p>
          <a:r>
            <a:rPr lang="en-US" sz="1200" u="sng" dirty="0" smtClean="0">
              <a:solidFill>
                <a:srgbClr val="FF0000"/>
              </a:solidFill>
            </a:rPr>
            <a:t>Social Status appeared</a:t>
          </a:r>
        </a:p>
        <a:p>
          <a:r>
            <a:rPr lang="en-US" sz="1200" u="sng" dirty="0" smtClean="0">
              <a:solidFill>
                <a:srgbClr val="FF0000"/>
              </a:solidFill>
            </a:rPr>
            <a:t>Convenience, leisure, success and style</a:t>
          </a:r>
        </a:p>
        <a:p>
          <a:r>
            <a:rPr lang="en-US" sz="1200" dirty="0" smtClean="0"/>
            <a:t>Play on consumers’ anxieties, fears, insecurities </a:t>
          </a:r>
          <a:endParaRPr lang="en-US" sz="1200" dirty="0"/>
        </a:p>
      </dgm:t>
    </dgm:pt>
    <dgm:pt modelId="{1D8A0F87-6009-446D-B292-916BEA233F31}" type="parTrans" cxnId="{01D29792-EACF-4F8A-BF7B-DB0218C177C0}">
      <dgm:prSet/>
      <dgm:spPr/>
      <dgm:t>
        <a:bodyPr/>
        <a:lstStyle/>
        <a:p>
          <a:endParaRPr lang="en-US"/>
        </a:p>
      </dgm:t>
    </dgm:pt>
    <dgm:pt modelId="{56D300EE-0056-4F30-9801-208F0F9B6C78}" type="sibTrans" cxnId="{01D29792-EACF-4F8A-BF7B-DB0218C177C0}">
      <dgm:prSet/>
      <dgm:spPr/>
      <dgm:t>
        <a:bodyPr/>
        <a:lstStyle/>
        <a:p>
          <a:endParaRPr lang="en-US"/>
        </a:p>
      </dgm:t>
    </dgm:pt>
    <dgm:pt modelId="{D266474C-BDB5-47BE-B60B-3A88A8A55DE4}" type="pres">
      <dgm:prSet presAssocID="{63915DD2-4340-4FD7-B037-FE553F1237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F6C620-BA5A-4228-8C5F-6258224CE31A}" type="pres">
      <dgm:prSet presAssocID="{8E1C9762-BE1B-4B8F-BB30-F277AEBDC174}" presName="centerShape" presStyleLbl="node0" presStyleIdx="0" presStyleCnt="1" custLinFactX="-6281" custLinFactNeighborX="-100000" custLinFactNeighborY="-28268"/>
      <dgm:spPr/>
      <dgm:t>
        <a:bodyPr/>
        <a:lstStyle/>
        <a:p>
          <a:endParaRPr lang="en-US"/>
        </a:p>
      </dgm:t>
    </dgm:pt>
    <dgm:pt modelId="{2A0FEA04-E098-4AAB-8E33-EE7BACD1AFA3}" type="pres">
      <dgm:prSet presAssocID="{29FBD067-A6B3-4B12-B5D2-3FDE9DBFFD75}" presName="Name9" presStyleLbl="parChTrans1D2" presStyleIdx="0" presStyleCnt="4"/>
      <dgm:spPr/>
      <dgm:t>
        <a:bodyPr/>
        <a:lstStyle/>
        <a:p>
          <a:endParaRPr lang="en-US"/>
        </a:p>
      </dgm:t>
    </dgm:pt>
    <dgm:pt modelId="{E0CBAD90-7A5B-46F3-BBEA-2D86E0339EA6}" type="pres">
      <dgm:prSet presAssocID="{29FBD067-A6B3-4B12-B5D2-3FDE9DBFFD7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A9BB73D-2ABF-4151-850E-2CA98700516C}" type="pres">
      <dgm:prSet presAssocID="{64C953EF-D3B7-4A8F-89D4-025DA01B6F60}" presName="node" presStyleLbl="node1" presStyleIdx="0" presStyleCnt="4" custScaleX="258488" custScaleY="190271" custRadScaleRad="117288" custRadScaleInc="-465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A3DE3-1AB6-4A46-9936-A8A74E7CE6F5}" type="pres">
      <dgm:prSet presAssocID="{C756A6CB-23B9-4057-82D5-B9BE454451BD}" presName="Name9" presStyleLbl="parChTrans1D2" presStyleIdx="1" presStyleCnt="4"/>
      <dgm:spPr/>
      <dgm:t>
        <a:bodyPr/>
        <a:lstStyle/>
        <a:p>
          <a:endParaRPr lang="en-US"/>
        </a:p>
      </dgm:t>
    </dgm:pt>
    <dgm:pt modelId="{EF6912FB-2DD9-4EAB-B5D9-9CEEAFC8657C}" type="pres">
      <dgm:prSet presAssocID="{C756A6CB-23B9-4057-82D5-B9BE454451BD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482CFAE-4910-41AB-BFF5-241EAEBC6FCC}" type="pres">
      <dgm:prSet presAssocID="{367039EA-192D-4DFA-A76E-8F6C5E9821A8}" presName="node" presStyleLbl="node1" presStyleIdx="1" presStyleCnt="4" custScaleX="205460" custScaleY="183114" custRadScaleRad="180275" custRadScaleInc="330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1C211-4C93-4BB9-9B64-9851E2EF867B}" type="pres">
      <dgm:prSet presAssocID="{2FA3B4FA-1636-4861-BA22-CE66C437AA12}" presName="Name9" presStyleLbl="parChTrans1D2" presStyleIdx="2" presStyleCnt="4"/>
      <dgm:spPr/>
      <dgm:t>
        <a:bodyPr/>
        <a:lstStyle/>
        <a:p>
          <a:endParaRPr lang="en-US"/>
        </a:p>
      </dgm:t>
    </dgm:pt>
    <dgm:pt modelId="{65A522D0-5C7B-42D0-9FF1-7474D8158C4C}" type="pres">
      <dgm:prSet presAssocID="{2FA3B4FA-1636-4861-BA22-CE66C437AA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07FDE31C-CE3F-4D66-B4BC-CAD11E53C60D}" type="pres">
      <dgm:prSet presAssocID="{2E8132C8-9A38-4670-8FD6-971307ADC376}" presName="node" presStyleLbl="node1" presStyleIdx="2" presStyleCnt="4" custScaleX="172818" custScaleY="136408" custRadScaleRad="79352" custRadScaleInc="-36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2CC8A-76DE-4416-85DD-75C55834FD8C}" type="pres">
      <dgm:prSet presAssocID="{1D8A0F87-6009-446D-B292-916BEA233F31}" presName="Name9" presStyleLbl="parChTrans1D2" presStyleIdx="3" presStyleCnt="4"/>
      <dgm:spPr/>
      <dgm:t>
        <a:bodyPr/>
        <a:lstStyle/>
        <a:p>
          <a:endParaRPr lang="en-US"/>
        </a:p>
      </dgm:t>
    </dgm:pt>
    <dgm:pt modelId="{3FD3BCC6-432A-49AB-8DA1-67DBD68F3548}" type="pres">
      <dgm:prSet presAssocID="{1D8A0F87-6009-446D-B292-916BEA233F31}" presName="connTx" presStyleLbl="parChTrans1D2" presStyleIdx="3" presStyleCnt="4"/>
      <dgm:spPr/>
      <dgm:t>
        <a:bodyPr/>
        <a:lstStyle/>
        <a:p>
          <a:endParaRPr lang="en-US"/>
        </a:p>
      </dgm:t>
    </dgm:pt>
    <dgm:pt modelId="{3D9EEFE9-8491-4535-A1D2-81D1DA41491C}" type="pres">
      <dgm:prSet presAssocID="{8CC9B6CE-8EC3-45AE-9F7A-E7970ACB7DC9}" presName="node" presStyleLbl="node1" presStyleIdx="3" presStyleCnt="4" custScaleX="229534" custScaleY="189062" custRadScaleRad="140157" custRadScaleInc="370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4D6B42-96BF-4086-9D58-A5442F11DA4D}" type="presOf" srcId="{29FBD067-A6B3-4B12-B5D2-3FDE9DBFFD75}" destId="{E0CBAD90-7A5B-46F3-BBEA-2D86E0339EA6}" srcOrd="1" destOrd="0" presId="urn:microsoft.com/office/officeart/2005/8/layout/radial1"/>
    <dgm:cxn modelId="{D82B23A4-1C3D-4BB6-8599-8029C83F9538}" type="presOf" srcId="{1D8A0F87-6009-446D-B292-916BEA233F31}" destId="{F3A2CC8A-76DE-4416-85DD-75C55834FD8C}" srcOrd="0" destOrd="0" presId="urn:microsoft.com/office/officeart/2005/8/layout/radial1"/>
    <dgm:cxn modelId="{B1000A12-BD69-4450-83C2-D3E65C7AB31C}" type="presOf" srcId="{63915DD2-4340-4FD7-B037-FE553F12371B}" destId="{D266474C-BDB5-47BE-B60B-3A88A8A55DE4}" srcOrd="0" destOrd="0" presId="urn:microsoft.com/office/officeart/2005/8/layout/radial1"/>
    <dgm:cxn modelId="{E39651DE-8641-44FB-90AC-591253AEE632}" type="presOf" srcId="{8CC9B6CE-8EC3-45AE-9F7A-E7970ACB7DC9}" destId="{3D9EEFE9-8491-4535-A1D2-81D1DA41491C}" srcOrd="0" destOrd="0" presId="urn:microsoft.com/office/officeart/2005/8/layout/radial1"/>
    <dgm:cxn modelId="{72250B3C-2C45-45B7-B0EA-D0C678FDB404}" srcId="{63915DD2-4340-4FD7-B037-FE553F12371B}" destId="{8E1C9762-BE1B-4B8F-BB30-F277AEBDC174}" srcOrd="0" destOrd="0" parTransId="{0F3B5CFB-9867-4F42-95CA-12925154D8D8}" sibTransId="{1DBF8F78-1D53-4E07-A47F-CA682C7F166F}"/>
    <dgm:cxn modelId="{0A1594D6-736D-4028-BFAA-41DFE14397C2}" type="presOf" srcId="{367039EA-192D-4DFA-A76E-8F6C5E9821A8}" destId="{1482CFAE-4910-41AB-BFF5-241EAEBC6FCC}" srcOrd="0" destOrd="0" presId="urn:microsoft.com/office/officeart/2005/8/layout/radial1"/>
    <dgm:cxn modelId="{EB3D67D9-A984-4F26-B8A2-CBB53B9C4D68}" srcId="{8E1C9762-BE1B-4B8F-BB30-F277AEBDC174}" destId="{64C953EF-D3B7-4A8F-89D4-025DA01B6F60}" srcOrd="0" destOrd="0" parTransId="{29FBD067-A6B3-4B12-B5D2-3FDE9DBFFD75}" sibTransId="{3C37092E-88B1-4B13-A76B-C9D1AA848EA4}"/>
    <dgm:cxn modelId="{1F1728F5-BF8C-4FFC-B6F6-3F28AD9DD613}" srcId="{8E1C9762-BE1B-4B8F-BB30-F277AEBDC174}" destId="{367039EA-192D-4DFA-A76E-8F6C5E9821A8}" srcOrd="1" destOrd="0" parTransId="{C756A6CB-23B9-4057-82D5-B9BE454451BD}" sibTransId="{377DE40C-ACDB-40F8-BE7D-B375C8BBA698}"/>
    <dgm:cxn modelId="{C8F7DB74-E933-4225-B692-81257F0D7FBC}" type="presOf" srcId="{29FBD067-A6B3-4B12-B5D2-3FDE9DBFFD75}" destId="{2A0FEA04-E098-4AAB-8E33-EE7BACD1AFA3}" srcOrd="0" destOrd="0" presId="urn:microsoft.com/office/officeart/2005/8/layout/radial1"/>
    <dgm:cxn modelId="{70318BDA-6A2F-4389-9D1E-D924BD8DC9C6}" type="presOf" srcId="{2E8132C8-9A38-4670-8FD6-971307ADC376}" destId="{07FDE31C-CE3F-4D66-B4BC-CAD11E53C60D}" srcOrd="0" destOrd="0" presId="urn:microsoft.com/office/officeart/2005/8/layout/radial1"/>
    <dgm:cxn modelId="{98E999DA-A2A3-4954-863C-DDC73696A4EE}" type="presOf" srcId="{1D8A0F87-6009-446D-B292-916BEA233F31}" destId="{3FD3BCC6-432A-49AB-8DA1-67DBD68F3548}" srcOrd="1" destOrd="0" presId="urn:microsoft.com/office/officeart/2005/8/layout/radial1"/>
    <dgm:cxn modelId="{B3FD11AD-D3B7-49FA-95C1-855374CAA69B}" type="presOf" srcId="{2FA3B4FA-1636-4861-BA22-CE66C437AA12}" destId="{CE81C211-4C93-4BB9-9B64-9851E2EF867B}" srcOrd="0" destOrd="0" presId="urn:microsoft.com/office/officeart/2005/8/layout/radial1"/>
    <dgm:cxn modelId="{DF63EFA6-D1B9-45D6-AD7F-B59D45A0CB21}" type="presOf" srcId="{C756A6CB-23B9-4057-82D5-B9BE454451BD}" destId="{4C7A3DE3-1AB6-4A46-9936-A8A74E7CE6F5}" srcOrd="0" destOrd="0" presId="urn:microsoft.com/office/officeart/2005/8/layout/radial1"/>
    <dgm:cxn modelId="{C81FA0B7-817E-40AB-A328-DE4CF5853635}" type="presOf" srcId="{64C953EF-D3B7-4A8F-89D4-025DA01B6F60}" destId="{2A9BB73D-2ABF-4151-850E-2CA98700516C}" srcOrd="0" destOrd="0" presId="urn:microsoft.com/office/officeart/2005/8/layout/radial1"/>
    <dgm:cxn modelId="{6C21C4F5-683C-49E3-9CDC-EF6020F2DB21}" type="presOf" srcId="{2FA3B4FA-1636-4861-BA22-CE66C437AA12}" destId="{65A522D0-5C7B-42D0-9FF1-7474D8158C4C}" srcOrd="1" destOrd="0" presId="urn:microsoft.com/office/officeart/2005/8/layout/radial1"/>
    <dgm:cxn modelId="{01D29792-EACF-4F8A-BF7B-DB0218C177C0}" srcId="{8E1C9762-BE1B-4B8F-BB30-F277AEBDC174}" destId="{8CC9B6CE-8EC3-45AE-9F7A-E7970ACB7DC9}" srcOrd="3" destOrd="0" parTransId="{1D8A0F87-6009-446D-B292-916BEA233F31}" sibTransId="{56D300EE-0056-4F30-9801-208F0F9B6C78}"/>
    <dgm:cxn modelId="{7C6CCE90-3CAF-4F1A-919D-ACDC435AAA3D}" srcId="{8E1C9762-BE1B-4B8F-BB30-F277AEBDC174}" destId="{2E8132C8-9A38-4670-8FD6-971307ADC376}" srcOrd="2" destOrd="0" parTransId="{2FA3B4FA-1636-4861-BA22-CE66C437AA12}" sibTransId="{C8F64A07-8489-4569-B8A4-CC70F04E017D}"/>
    <dgm:cxn modelId="{3D7823C4-5AE0-4E51-BB7F-8D8F6C86500E}" type="presOf" srcId="{C756A6CB-23B9-4057-82D5-B9BE454451BD}" destId="{EF6912FB-2DD9-4EAB-B5D9-9CEEAFC8657C}" srcOrd="1" destOrd="0" presId="urn:microsoft.com/office/officeart/2005/8/layout/radial1"/>
    <dgm:cxn modelId="{7CA19048-2719-4786-8EE9-152E071A5900}" type="presOf" srcId="{8E1C9762-BE1B-4B8F-BB30-F277AEBDC174}" destId="{53F6C620-BA5A-4228-8C5F-6258224CE31A}" srcOrd="0" destOrd="0" presId="urn:microsoft.com/office/officeart/2005/8/layout/radial1"/>
    <dgm:cxn modelId="{380F78A0-8336-4926-A411-D1EFC0FAD306}" type="presParOf" srcId="{D266474C-BDB5-47BE-B60B-3A88A8A55DE4}" destId="{53F6C620-BA5A-4228-8C5F-6258224CE31A}" srcOrd="0" destOrd="0" presId="urn:microsoft.com/office/officeart/2005/8/layout/radial1"/>
    <dgm:cxn modelId="{6AC79441-401B-4BF0-AE4E-AF4162EC1A6C}" type="presParOf" srcId="{D266474C-BDB5-47BE-B60B-3A88A8A55DE4}" destId="{2A0FEA04-E098-4AAB-8E33-EE7BACD1AFA3}" srcOrd="1" destOrd="0" presId="urn:microsoft.com/office/officeart/2005/8/layout/radial1"/>
    <dgm:cxn modelId="{6AEB9D43-E2F3-49A5-A37D-865F8A0E951D}" type="presParOf" srcId="{2A0FEA04-E098-4AAB-8E33-EE7BACD1AFA3}" destId="{E0CBAD90-7A5B-46F3-BBEA-2D86E0339EA6}" srcOrd="0" destOrd="0" presId="urn:microsoft.com/office/officeart/2005/8/layout/radial1"/>
    <dgm:cxn modelId="{AAF223B1-4FF4-4BE2-894C-1F90387E50FC}" type="presParOf" srcId="{D266474C-BDB5-47BE-B60B-3A88A8A55DE4}" destId="{2A9BB73D-2ABF-4151-850E-2CA98700516C}" srcOrd="2" destOrd="0" presId="urn:microsoft.com/office/officeart/2005/8/layout/radial1"/>
    <dgm:cxn modelId="{4C72670B-CC1D-4F2A-A7F4-1A304A8D16E5}" type="presParOf" srcId="{D266474C-BDB5-47BE-B60B-3A88A8A55DE4}" destId="{4C7A3DE3-1AB6-4A46-9936-A8A74E7CE6F5}" srcOrd="3" destOrd="0" presId="urn:microsoft.com/office/officeart/2005/8/layout/radial1"/>
    <dgm:cxn modelId="{371EED56-29F0-4EDD-939C-7AF9CFB01EF2}" type="presParOf" srcId="{4C7A3DE3-1AB6-4A46-9936-A8A74E7CE6F5}" destId="{EF6912FB-2DD9-4EAB-B5D9-9CEEAFC8657C}" srcOrd="0" destOrd="0" presId="urn:microsoft.com/office/officeart/2005/8/layout/radial1"/>
    <dgm:cxn modelId="{A0F8EDC9-B44B-4922-B814-141FAD49763E}" type="presParOf" srcId="{D266474C-BDB5-47BE-B60B-3A88A8A55DE4}" destId="{1482CFAE-4910-41AB-BFF5-241EAEBC6FCC}" srcOrd="4" destOrd="0" presId="urn:microsoft.com/office/officeart/2005/8/layout/radial1"/>
    <dgm:cxn modelId="{04A7B794-65A3-4FEC-88ED-52A4512FCFFF}" type="presParOf" srcId="{D266474C-BDB5-47BE-B60B-3A88A8A55DE4}" destId="{CE81C211-4C93-4BB9-9B64-9851E2EF867B}" srcOrd="5" destOrd="0" presId="urn:microsoft.com/office/officeart/2005/8/layout/radial1"/>
    <dgm:cxn modelId="{FBF3F212-801F-455E-88D5-F625C4ACE9F0}" type="presParOf" srcId="{CE81C211-4C93-4BB9-9B64-9851E2EF867B}" destId="{65A522D0-5C7B-42D0-9FF1-7474D8158C4C}" srcOrd="0" destOrd="0" presId="urn:microsoft.com/office/officeart/2005/8/layout/radial1"/>
    <dgm:cxn modelId="{2A41A0A1-F77D-488F-A81A-E9C5699017A4}" type="presParOf" srcId="{D266474C-BDB5-47BE-B60B-3A88A8A55DE4}" destId="{07FDE31C-CE3F-4D66-B4BC-CAD11E53C60D}" srcOrd="6" destOrd="0" presId="urn:microsoft.com/office/officeart/2005/8/layout/radial1"/>
    <dgm:cxn modelId="{503C176B-A2CB-4D94-94BF-0822BD3CA2C4}" type="presParOf" srcId="{D266474C-BDB5-47BE-B60B-3A88A8A55DE4}" destId="{F3A2CC8A-76DE-4416-85DD-75C55834FD8C}" srcOrd="7" destOrd="0" presId="urn:microsoft.com/office/officeart/2005/8/layout/radial1"/>
    <dgm:cxn modelId="{948B575C-DAFE-499A-BF82-2F4F00587B27}" type="presParOf" srcId="{F3A2CC8A-76DE-4416-85DD-75C55834FD8C}" destId="{3FD3BCC6-432A-49AB-8DA1-67DBD68F3548}" srcOrd="0" destOrd="0" presId="urn:microsoft.com/office/officeart/2005/8/layout/radial1"/>
    <dgm:cxn modelId="{183D2069-66A9-434A-9B0B-81A809E283EE}" type="presParOf" srcId="{D266474C-BDB5-47BE-B60B-3A88A8A55DE4}" destId="{3D9EEFE9-8491-4535-A1D2-81D1DA41491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F6C620-BA5A-4228-8C5F-6258224CE31A}">
      <dsp:nvSpPr>
        <dsp:cNvPr id="0" name=""/>
        <dsp:cNvSpPr/>
      </dsp:nvSpPr>
      <dsp:spPr>
        <a:xfrm>
          <a:off x="5630116" y="826955"/>
          <a:ext cx="1227883" cy="18472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Industry</a:t>
          </a:r>
          <a:endParaRPr lang="en-US" sz="1800" kern="1200" dirty="0"/>
        </a:p>
      </dsp:txBody>
      <dsp:txXfrm>
        <a:off x="5809935" y="1097485"/>
        <a:ext cx="868245" cy="1306236"/>
      </dsp:txXfrm>
    </dsp:sp>
    <dsp:sp modelId="{2A0FEA04-E098-4AAB-8E33-EE7BACD1AFA3}">
      <dsp:nvSpPr>
        <dsp:cNvPr id="0" name=""/>
        <dsp:cNvSpPr/>
      </dsp:nvSpPr>
      <dsp:spPr>
        <a:xfrm rot="2477556">
          <a:off x="5656121" y="1416392"/>
          <a:ext cx="464370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464370" y="2175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876697" y="1426540"/>
        <a:ext cx="23218" cy="23218"/>
      </dsp:txXfrm>
    </dsp:sp>
    <dsp:sp modelId="{2A9BB73D-2ABF-4151-850E-2CA98700516C}">
      <dsp:nvSpPr>
        <dsp:cNvPr id="0" name=""/>
        <dsp:cNvSpPr/>
      </dsp:nvSpPr>
      <dsp:spPr>
        <a:xfrm>
          <a:off x="3361478" y="-669587"/>
          <a:ext cx="3220596" cy="26055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sng" kern="1200" dirty="0" smtClean="0">
              <a:solidFill>
                <a:srgbClr val="FF0000"/>
              </a:solidFill>
            </a:rPr>
            <a:t>The Assembly Line-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 smtClean="0">
              <a:solidFill>
                <a:srgbClr val="FF0000"/>
              </a:solidFill>
            </a:rPr>
            <a:t>Divided operations into simple tasks to cut unnecessary motion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sng" kern="1200" dirty="0" smtClean="0">
              <a:solidFill>
                <a:srgbClr val="FF0000"/>
              </a:solidFill>
            </a:rPr>
            <a:t>Mass production- </a:t>
          </a:r>
          <a:r>
            <a:rPr lang="en-US" sz="1400" u="sng" kern="1200" dirty="0" smtClean="0">
              <a:solidFill>
                <a:srgbClr val="FF0000"/>
              </a:solidFill>
            </a:rPr>
            <a:t>large scale manufacturing with machinery</a:t>
          </a:r>
        </a:p>
      </dsp:txBody>
      <dsp:txXfrm>
        <a:off x="3833123" y="-288019"/>
        <a:ext cx="2277306" cy="1842374"/>
      </dsp:txXfrm>
    </dsp:sp>
    <dsp:sp modelId="{4C7A3DE3-1AB6-4A46-9936-A8A74E7CE6F5}">
      <dsp:nvSpPr>
        <dsp:cNvPr id="0" name=""/>
        <dsp:cNvSpPr/>
      </dsp:nvSpPr>
      <dsp:spPr>
        <a:xfrm rot="17241613">
          <a:off x="5829812" y="2356599"/>
          <a:ext cx="43599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435995" y="2175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036911" y="2367456"/>
        <a:ext cx="21799" cy="21799"/>
      </dsp:txXfrm>
    </dsp:sp>
    <dsp:sp modelId="{1482CFAE-4910-41AB-BFF5-241EAEBC6FCC}">
      <dsp:nvSpPr>
        <dsp:cNvPr id="0" name=""/>
        <dsp:cNvSpPr/>
      </dsp:nvSpPr>
      <dsp:spPr>
        <a:xfrm>
          <a:off x="3758856" y="2059210"/>
          <a:ext cx="3539296" cy="39605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Radio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1920 KDKA in Pittsburgh, PA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 smtClean="0">
              <a:solidFill>
                <a:srgbClr val="FF0000"/>
              </a:solidFill>
            </a:rPr>
            <a:t>Public broadcasts- </a:t>
          </a:r>
          <a:r>
            <a:rPr lang="en-US" sz="1400" kern="1200" dirty="0" smtClean="0"/>
            <a:t>news, music, entertainment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Nationwide- created a </a:t>
          </a:r>
          <a:r>
            <a:rPr lang="en-US" sz="1400" u="sng" kern="1200" dirty="0" smtClean="0">
              <a:solidFill>
                <a:srgbClr val="FF0000"/>
              </a:solidFill>
            </a:rPr>
            <a:t>common culture because everyone can get the same information at the same time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Doesn’t require </a:t>
          </a:r>
          <a:r>
            <a:rPr lang="en-US" sz="1400" kern="1200" dirty="0" err="1" smtClean="0"/>
            <a:t>literacy</a:t>
          </a:r>
          <a:r>
            <a:rPr lang="en-US" sz="1400" kern="1200" dirty="0" err="1" smtClean="0">
              <a:sym typeface="Wingdings" panose="05000000000000000000" pitchFamily="2" charset="2"/>
            </a:rPr>
            <a:t></a:t>
          </a:r>
          <a:r>
            <a:rPr lang="en-US" sz="1400" kern="1200" dirty="0" err="1" smtClean="0"/>
            <a:t>very</a:t>
          </a:r>
          <a:r>
            <a:rPr lang="en-US" sz="1400" kern="1200" dirty="0" smtClean="0">
              <a:sym typeface="Wingdings" panose="05000000000000000000" pitchFamily="2" charset="2"/>
            </a:rPr>
            <a:t> popular and easy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4277174" y="2639225"/>
        <a:ext cx="2502660" cy="2800559"/>
      </dsp:txXfrm>
    </dsp:sp>
    <dsp:sp modelId="{CE81C211-4C93-4BB9-9B64-9851E2EF867B}">
      <dsp:nvSpPr>
        <dsp:cNvPr id="0" name=""/>
        <dsp:cNvSpPr/>
      </dsp:nvSpPr>
      <dsp:spPr>
        <a:xfrm rot="8897757">
          <a:off x="3562443" y="2679849"/>
          <a:ext cx="228410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2284105" y="2175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647393" y="2644504"/>
        <a:ext cx="114205" cy="114205"/>
      </dsp:txXfrm>
    </dsp:sp>
    <dsp:sp modelId="{07FDE31C-CE3F-4D66-B4BC-CAD11E53C60D}">
      <dsp:nvSpPr>
        <dsp:cNvPr id="0" name=""/>
        <dsp:cNvSpPr/>
      </dsp:nvSpPr>
      <dsp:spPr>
        <a:xfrm>
          <a:off x="0" y="2590805"/>
          <a:ext cx="4133078" cy="34805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Airline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>
              <a:solidFill>
                <a:srgbClr val="FF0000"/>
              </a:solidFill>
            </a:rPr>
            <a:t>1918 US Post Office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>
              <a:solidFill>
                <a:srgbClr val="FF0000"/>
              </a:solidFill>
            </a:rPr>
            <a:t>Used air mail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1926 Air Commerce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Built airports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>
              <a:solidFill>
                <a:srgbClr val="FF0000"/>
              </a:solidFill>
            </a:rPr>
            <a:t>1927 Charles Lindberg- 1</a:t>
          </a:r>
          <a:r>
            <a:rPr lang="en-US" sz="1600" u="sng" kern="1200" baseline="30000" dirty="0" smtClean="0">
              <a:solidFill>
                <a:srgbClr val="FF0000"/>
              </a:solidFill>
            </a:rPr>
            <a:t>st</a:t>
          </a:r>
          <a:r>
            <a:rPr lang="en-US" sz="1600" u="sng" kern="1200" dirty="0" smtClean="0">
              <a:solidFill>
                <a:srgbClr val="FF0000"/>
              </a:solidFill>
            </a:rPr>
            <a:t> to fly over the Atlantic ocean  alone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605275" y="3100526"/>
        <a:ext cx="2922528" cy="2461148"/>
      </dsp:txXfrm>
    </dsp:sp>
    <dsp:sp modelId="{F3A2CC8A-76DE-4416-85DD-75C55834FD8C}">
      <dsp:nvSpPr>
        <dsp:cNvPr id="0" name=""/>
        <dsp:cNvSpPr/>
      </dsp:nvSpPr>
      <dsp:spPr>
        <a:xfrm rot="10923542">
          <a:off x="3423575" y="1667124"/>
          <a:ext cx="2207429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2207429" y="2175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4472103" y="1633696"/>
        <a:ext cx="110371" cy="110371"/>
      </dsp:txXfrm>
    </dsp:sp>
    <dsp:sp modelId="{3D9EEFE9-8491-4535-A1D2-81D1DA41491C}">
      <dsp:nvSpPr>
        <dsp:cNvPr id="0" name=""/>
        <dsp:cNvSpPr/>
      </dsp:nvSpPr>
      <dsp:spPr>
        <a:xfrm>
          <a:off x="-627198" y="0"/>
          <a:ext cx="4053647" cy="3152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Vehicle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1908 Model T </a:t>
          </a:r>
          <a:r>
            <a:rPr lang="en-US" sz="1200" b="0" u="sng" kern="1200" dirty="0" smtClean="0">
              <a:solidFill>
                <a:srgbClr val="FF0000"/>
              </a:solidFill>
            </a:rPr>
            <a:t>first</a:t>
          </a:r>
          <a:r>
            <a:rPr lang="en-US" sz="1200" b="1" u="sng" kern="1200" dirty="0" smtClean="0">
              <a:solidFill>
                <a:srgbClr val="FF0000"/>
              </a:solidFill>
            </a:rPr>
            <a:t> </a:t>
          </a:r>
          <a:r>
            <a:rPr lang="en-US" sz="1200" u="sng" kern="1200" dirty="0" smtClean="0">
              <a:solidFill>
                <a:srgbClr val="FF0000"/>
              </a:solidFill>
            </a:rPr>
            <a:t>automobile built by Ford-</a:t>
          </a:r>
          <a:r>
            <a:rPr lang="en-US" sz="1200" u="none" kern="1200" dirty="0" smtClean="0">
              <a:solidFill>
                <a:schemeClr val="tx1"/>
              </a:solidFill>
            </a:rPr>
            <a:t> affordable by 1925 due to mass production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Innovated American Way of Life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rising the Standard of Living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-Less farmer isolation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-</a:t>
          </a:r>
          <a:r>
            <a:rPr lang="en-US" sz="1200" b="1" u="sng" kern="1200" dirty="0" smtClean="0">
              <a:solidFill>
                <a:srgbClr val="FF0000"/>
              </a:solidFill>
            </a:rPr>
            <a:t>Created</a:t>
          </a:r>
          <a:r>
            <a:rPr lang="en-US" sz="1200" u="sng" kern="1200" dirty="0" smtClean="0">
              <a:solidFill>
                <a:srgbClr val="FF0000"/>
              </a:solidFill>
            </a:rPr>
            <a:t> Commuters</a:t>
          </a:r>
          <a:endParaRPr lang="en-US" sz="1200" u="sng" kern="1200" dirty="0">
            <a:solidFill>
              <a:srgbClr val="FF0000"/>
            </a:solidFill>
          </a:endParaRPr>
        </a:p>
      </dsp:txBody>
      <dsp:txXfrm>
        <a:off x="-33555" y="461727"/>
        <a:ext cx="2866361" cy="2229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F6C620-BA5A-4228-8C5F-6258224CE31A}">
      <dsp:nvSpPr>
        <dsp:cNvPr id="0" name=""/>
        <dsp:cNvSpPr/>
      </dsp:nvSpPr>
      <dsp:spPr>
        <a:xfrm>
          <a:off x="0" y="990596"/>
          <a:ext cx="1383477" cy="13834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Society</a:t>
          </a:r>
          <a:endParaRPr lang="en-US" sz="2100" kern="1200" dirty="0"/>
        </a:p>
      </dsp:txBody>
      <dsp:txXfrm>
        <a:off x="202606" y="1193202"/>
        <a:ext cx="978265" cy="978265"/>
      </dsp:txXfrm>
    </dsp:sp>
    <dsp:sp modelId="{2A0FEA04-E098-4AAB-8E33-EE7BACD1AFA3}">
      <dsp:nvSpPr>
        <dsp:cNvPr id="0" name=""/>
        <dsp:cNvSpPr/>
      </dsp:nvSpPr>
      <dsp:spPr>
        <a:xfrm rot="20646849">
          <a:off x="1348751" y="1418319"/>
          <a:ext cx="435050" cy="30259"/>
        </a:xfrm>
        <a:custGeom>
          <a:avLst/>
          <a:gdLst/>
          <a:ahLst/>
          <a:cxnLst/>
          <a:rect l="0" t="0" r="0" b="0"/>
          <a:pathLst>
            <a:path>
              <a:moveTo>
                <a:pt x="0" y="15129"/>
              </a:moveTo>
              <a:lnTo>
                <a:pt x="435050" y="15129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555400" y="1422573"/>
        <a:ext cx="21752" cy="21752"/>
      </dsp:txXfrm>
    </dsp:sp>
    <dsp:sp modelId="{2A9BB73D-2ABF-4151-850E-2CA98700516C}">
      <dsp:nvSpPr>
        <dsp:cNvPr id="0" name=""/>
        <dsp:cNvSpPr/>
      </dsp:nvSpPr>
      <dsp:spPr>
        <a:xfrm>
          <a:off x="1655187" y="-416896"/>
          <a:ext cx="3576122" cy="26323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Consumer Products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disposable income-</a:t>
          </a:r>
          <a:r>
            <a:rPr lang="en-US" sz="1200" kern="1200" dirty="0" smtClean="0"/>
            <a:t>electric razors, facial tissue, frozen foods, home hair color,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Rise in Standard of Living -</a:t>
          </a:r>
          <a:r>
            <a:rPr lang="en-US" sz="1200" kern="1200" dirty="0" smtClean="0"/>
            <a:t>Concern for hygiene-indoor showers, cleaning supplies, electric irons, vacuum, washing machines, refrigerators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u="sng" kern="1200" dirty="0" smtClean="0">
              <a:solidFill>
                <a:srgbClr val="FF0000"/>
              </a:solidFill>
            </a:rPr>
            <a:t>LINES OF CREDIT larger than income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2178898" y="-31397"/>
        <a:ext cx="2528700" cy="1861357"/>
      </dsp:txXfrm>
    </dsp:sp>
    <dsp:sp modelId="{4C7A3DE3-1AB6-4A46-9936-A8A74E7CE6F5}">
      <dsp:nvSpPr>
        <dsp:cNvPr id="0" name=""/>
        <dsp:cNvSpPr/>
      </dsp:nvSpPr>
      <dsp:spPr>
        <a:xfrm rot="4239086">
          <a:off x="843433" y="2429210"/>
          <a:ext cx="231760" cy="30259"/>
        </a:xfrm>
        <a:custGeom>
          <a:avLst/>
          <a:gdLst/>
          <a:ahLst/>
          <a:cxnLst/>
          <a:rect l="0" t="0" r="0" b="0"/>
          <a:pathLst>
            <a:path>
              <a:moveTo>
                <a:pt x="0" y="15129"/>
              </a:moveTo>
              <a:lnTo>
                <a:pt x="231760" y="15129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53520" y="2438545"/>
        <a:ext cx="11588" cy="11588"/>
      </dsp:txXfrm>
    </dsp:sp>
    <dsp:sp modelId="{1482CFAE-4910-41AB-BFF5-241EAEBC6FCC}">
      <dsp:nvSpPr>
        <dsp:cNvPr id="0" name=""/>
        <dsp:cNvSpPr/>
      </dsp:nvSpPr>
      <dsp:spPr>
        <a:xfrm>
          <a:off x="946" y="2495859"/>
          <a:ext cx="2842492" cy="25333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Farm Crisis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u="sng" kern="1200" dirty="0" smtClean="0">
              <a:solidFill>
                <a:srgbClr val="FF0000"/>
              </a:solidFill>
            </a:rPr>
            <a:t>“quiet depression”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Technology enhanced farming output but restrictions on trade post WWI made international sales low </a:t>
          </a:r>
          <a:endParaRPr lang="en-US" sz="1200" b="0" u="sng" kern="1200" dirty="0" smtClean="0">
            <a:solidFill>
              <a:srgbClr val="FF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Farmers earned 1/3 less than other American workers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417219" y="2866858"/>
        <a:ext cx="2009946" cy="1791342"/>
      </dsp:txXfrm>
    </dsp:sp>
    <dsp:sp modelId="{CE81C211-4C93-4BB9-9B64-9851E2EF867B}">
      <dsp:nvSpPr>
        <dsp:cNvPr id="0" name=""/>
        <dsp:cNvSpPr/>
      </dsp:nvSpPr>
      <dsp:spPr>
        <a:xfrm rot="1888318">
          <a:off x="1077198" y="2754203"/>
          <a:ext cx="2780618" cy="30259"/>
        </a:xfrm>
        <a:custGeom>
          <a:avLst/>
          <a:gdLst/>
          <a:ahLst/>
          <a:cxnLst/>
          <a:rect l="0" t="0" r="0" b="0"/>
          <a:pathLst>
            <a:path>
              <a:moveTo>
                <a:pt x="0" y="15129"/>
              </a:moveTo>
              <a:lnTo>
                <a:pt x="2780618" y="15129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97992" y="2699817"/>
        <a:ext cx="139030" cy="139030"/>
      </dsp:txXfrm>
    </dsp:sp>
    <dsp:sp modelId="{07FDE31C-CE3F-4D66-B4BC-CAD11E53C60D}">
      <dsp:nvSpPr>
        <dsp:cNvPr id="0" name=""/>
        <dsp:cNvSpPr/>
      </dsp:nvSpPr>
      <dsp:spPr>
        <a:xfrm>
          <a:off x="3402511" y="3129856"/>
          <a:ext cx="2390897" cy="1887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A Common Culture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Radio and Air mail made communication easier to the masses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Buying and selling, entertainment and news </a:t>
          </a:r>
          <a:r>
            <a:rPr lang="en-US" sz="1200" kern="1200" dirty="0" err="1" smtClean="0"/>
            <a:t>avaliable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3752650" y="3406226"/>
        <a:ext cx="1690619" cy="1334433"/>
      </dsp:txXfrm>
    </dsp:sp>
    <dsp:sp modelId="{F3A2CC8A-76DE-4416-85DD-75C55834FD8C}">
      <dsp:nvSpPr>
        <dsp:cNvPr id="0" name=""/>
        <dsp:cNvSpPr/>
      </dsp:nvSpPr>
      <dsp:spPr>
        <a:xfrm rot="256346">
          <a:off x="1376428" y="1856160"/>
          <a:ext cx="3689237" cy="30259"/>
        </a:xfrm>
        <a:custGeom>
          <a:avLst/>
          <a:gdLst/>
          <a:ahLst/>
          <a:cxnLst/>
          <a:rect l="0" t="0" r="0" b="0"/>
          <a:pathLst>
            <a:path>
              <a:moveTo>
                <a:pt x="0" y="15129"/>
              </a:moveTo>
              <a:lnTo>
                <a:pt x="3689237" y="15129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128816" y="1779059"/>
        <a:ext cx="184461" cy="184461"/>
      </dsp:txXfrm>
    </dsp:sp>
    <dsp:sp modelId="{3D9EEFE9-8491-4535-A1D2-81D1DA41491C}">
      <dsp:nvSpPr>
        <dsp:cNvPr id="0" name=""/>
        <dsp:cNvSpPr/>
      </dsp:nvSpPr>
      <dsp:spPr>
        <a:xfrm>
          <a:off x="5054049" y="819030"/>
          <a:ext cx="3175550" cy="2615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Mass Advertising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“Easier than sliced bread”  Sell the Americans things they didn’t realize they needed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“Buy Now, Pay Later”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Social Status appeared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dirty="0" smtClean="0">
              <a:solidFill>
                <a:srgbClr val="FF0000"/>
              </a:solidFill>
            </a:rPr>
            <a:t>Convenience, leisure, success and style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Play on consumers’ anxieties, fears, insecurities </a:t>
          </a:r>
          <a:endParaRPr lang="en-US" sz="1200" kern="1200" dirty="0"/>
        </a:p>
      </dsp:txBody>
      <dsp:txXfrm>
        <a:off x="5519098" y="1202080"/>
        <a:ext cx="2245452" cy="1849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8302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0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509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0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729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5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9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7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0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9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8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63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8FBF-A7F1-488C-A523-76778E104C0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25C9215-BC5B-4E97-85FB-7CB9195F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6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8: The Jazz Age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Lesson 1: The Politics of 1920s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Lesson 2: A Growing Economy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5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Kellogg-Briand Pact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27, </a:t>
            </a:r>
            <a:r>
              <a:rPr lang="en-US" u="sng" dirty="0" smtClean="0">
                <a:solidFill>
                  <a:srgbClr val="FF0000"/>
                </a:solidFill>
              </a:rPr>
              <a:t>1928-Peace treaty that outlawed war.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Economic power + Arms-Control</a:t>
            </a:r>
          </a:p>
          <a:p>
            <a:r>
              <a:rPr lang="en-US" dirty="0" smtClean="0"/>
              <a:t>All signing nations agreed to abandon war and </a:t>
            </a:r>
            <a:r>
              <a:rPr lang="en-US" u="sng" dirty="0" smtClean="0">
                <a:solidFill>
                  <a:srgbClr val="FF0000"/>
                </a:solidFill>
              </a:rPr>
              <a:t>settle all disputes peacefully.  </a:t>
            </a:r>
          </a:p>
          <a:p>
            <a:r>
              <a:rPr lang="en-US" dirty="0" smtClean="0"/>
              <a:t>The US and 14 other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30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927"/>
            <a:ext cx="8915400" cy="11360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Lesson 2: A Growing Economy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2266931"/>
              </p:ext>
            </p:extLst>
          </p:nvPr>
        </p:nvGraphicFramePr>
        <p:xfrm>
          <a:off x="1600200" y="990600"/>
          <a:ext cx="6858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070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4636"/>
            <a:ext cx="6589199" cy="128089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Lesson 2: A Growing Economy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538423"/>
              </p:ext>
            </p:extLst>
          </p:nvPr>
        </p:nvGraphicFramePr>
        <p:xfrm>
          <a:off x="1003092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32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Lesson 1: The Politics of 1920s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4" t="32454" r="26459" b="32891"/>
          <a:stretch/>
        </p:blipFill>
        <p:spPr bwMode="auto">
          <a:xfrm>
            <a:off x="1295400" y="1905000"/>
            <a:ext cx="6635502" cy="3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72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Harding Administration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1920 “Return to Normalcy” his Presidential campaign slogan roughly meant </a:t>
            </a:r>
            <a:r>
              <a:rPr lang="en-US" u="sng" dirty="0" smtClean="0">
                <a:solidFill>
                  <a:srgbClr val="FF0000"/>
                </a:solidFill>
              </a:rPr>
              <a:t>back to the era of monopolies. </a:t>
            </a:r>
          </a:p>
          <a:p>
            <a:r>
              <a:rPr lang="en-US" dirty="0" smtClean="0"/>
              <a:t>SCANDALS</a:t>
            </a:r>
          </a:p>
          <a:p>
            <a:r>
              <a:rPr lang="en-US" dirty="0" smtClean="0"/>
              <a:t>1923 Harding dies of a heart attack </a:t>
            </a:r>
          </a:p>
          <a:p>
            <a:pPr lvl="1"/>
            <a:r>
              <a:rPr lang="en-US" dirty="0" smtClean="0"/>
              <a:t>VP, Calvin Coolidge took office.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Ohio Gang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Harding gave friends and political allies from Ohio high level positons, known as “the Ohio Gang</a:t>
            </a:r>
            <a:r>
              <a:rPr lang="en-US" dirty="0" smtClean="0"/>
              <a:t>”  Another example of the Good ‘</a:t>
            </a:r>
            <a:r>
              <a:rPr lang="en-US" dirty="0" err="1" smtClean="0"/>
              <a:t>ol</a:t>
            </a:r>
            <a:r>
              <a:rPr lang="en-US" dirty="0" smtClean="0"/>
              <a:t> Boys club that the Progressive Era worked hard to disband.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The Ohio Gang used their position for personal gain. 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SCANDALS-</a:t>
            </a:r>
            <a:r>
              <a:rPr lang="en-US" dirty="0" smtClean="0"/>
              <a:t>1923 </a:t>
            </a:r>
            <a:r>
              <a:rPr lang="en-US" dirty="0"/>
              <a:t>Col. Charles R </a:t>
            </a:r>
            <a:r>
              <a:rPr lang="en-US" u="sng" dirty="0">
                <a:solidFill>
                  <a:srgbClr val="FF0000"/>
                </a:solidFill>
              </a:rPr>
              <a:t>Forbes sold medical supplies from the Veteran’s Affairs Hospital and kept the $</a:t>
            </a:r>
            <a:r>
              <a:rPr lang="en-US" dirty="0"/>
              <a:t>, costing the public $250 million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79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Teapot Dome Scandal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1922 Teapot Dome Scandal (Teapot Dome, Wyoming and Elks Hill, California)</a:t>
            </a:r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 Secretary of Interior, Albert Fall took political bribes to lease lands containing US Navy Oil Reserves, illegally earning $300,000.</a:t>
            </a:r>
            <a:r>
              <a:rPr lang="en-US" dirty="0" smtClean="0"/>
              <a:t>  First Presidential Cabinet member to go to prison.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32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President Calvin Coolidge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 a quiet and different leader.  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Believed that prosperity rested on business leadership and that government should interfere as little as possible</a:t>
            </a:r>
          </a:p>
          <a:p>
            <a:r>
              <a:rPr lang="en-US" dirty="0" err="1" smtClean="0"/>
              <a:t>Laizzes</a:t>
            </a:r>
            <a:r>
              <a:rPr lang="en-US" dirty="0" smtClean="0"/>
              <a:t>-Faire </a:t>
            </a:r>
            <a:r>
              <a:rPr lang="en-US" dirty="0" err="1" smtClean="0"/>
              <a:t>Govn’t</a:t>
            </a:r>
            <a:r>
              <a:rPr lang="en-US" dirty="0" smtClean="0"/>
              <a:t>-</a:t>
            </a:r>
          </a:p>
          <a:p>
            <a:pPr lvl="1"/>
            <a:r>
              <a:rPr lang="en-US" dirty="0" smtClean="0"/>
              <a:t>Different from Progressives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3352800"/>
            <a:ext cx="2157413" cy="306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45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Andrew Mellon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banker, industrialist and Sec of Treasury, </a:t>
            </a:r>
          </a:p>
          <a:p>
            <a:r>
              <a:rPr lang="en-US" dirty="0" smtClean="0"/>
              <a:t>had</a:t>
            </a:r>
            <a:r>
              <a:rPr lang="en-US" u="sng" dirty="0" smtClean="0">
                <a:solidFill>
                  <a:srgbClr val="FF0000"/>
                </a:solidFill>
              </a:rPr>
              <a:t> 3 goals: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Balance the budget, 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Reduce government debt 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Cut taxes- </a:t>
            </a:r>
            <a:r>
              <a:rPr lang="en-US" b="1" u="sng" dirty="0">
                <a:solidFill>
                  <a:srgbClr val="FF0000"/>
                </a:solidFill>
              </a:rPr>
              <a:t>SUPPLY SIDE </a:t>
            </a:r>
            <a:r>
              <a:rPr lang="en-US" b="1" u="sng" dirty="0" smtClean="0">
                <a:solidFill>
                  <a:srgbClr val="FF0000"/>
                </a:solidFill>
              </a:rPr>
              <a:t>ECONOMICS-</a:t>
            </a:r>
            <a:r>
              <a:rPr lang="en-US" u="sng" dirty="0" smtClean="0">
                <a:solidFill>
                  <a:srgbClr val="FF0000"/>
                </a:solidFill>
              </a:rPr>
              <a:t>by cutting taxes Americans would invest their $--economy would grow and </a:t>
            </a:r>
            <a:r>
              <a:rPr lang="en-US" u="sng" dirty="0" err="1" smtClean="0">
                <a:solidFill>
                  <a:srgbClr val="FF0000"/>
                </a:solidFill>
              </a:rPr>
              <a:t>ppl</a:t>
            </a:r>
            <a:r>
              <a:rPr lang="en-US" u="sng" dirty="0" smtClean="0">
                <a:solidFill>
                  <a:srgbClr val="FF0000"/>
                </a:solidFill>
              </a:rPr>
              <a:t> make more $--so they will get taxed more , AKA </a:t>
            </a:r>
          </a:p>
          <a:p>
            <a:pPr lvl="1"/>
            <a:r>
              <a:rPr lang="en-US" dirty="0" smtClean="0"/>
              <a:t>1928 Taxes cut down to .5% from 4% for most Americans and 73% down to 25% for Wealthy Americans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191" y="152400"/>
            <a:ext cx="175708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3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Isolationism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a national policy of avoiding involvement in world affairs, the US was too involved and interconnected with other counties economically to become isolationists.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Daws</a:t>
            </a:r>
            <a:r>
              <a:rPr lang="en-US" dirty="0" smtClean="0">
                <a:solidFill>
                  <a:srgbClr val="FF0000"/>
                </a:solidFill>
              </a:rPr>
              <a:t> Plan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banks will loan $ to German to help pay back the Allies from WWI.  </a:t>
            </a:r>
          </a:p>
          <a:p>
            <a:r>
              <a:rPr lang="en-US" dirty="0" smtClean="0"/>
              <a:t>In return Germany will pay them less </a:t>
            </a:r>
          </a:p>
          <a:p>
            <a:r>
              <a:rPr lang="en-US" dirty="0" smtClean="0"/>
              <a:t>so that way France and Britain could pay off more of their debts to the US.</a:t>
            </a:r>
            <a:endParaRPr lang="en-US" dirty="0"/>
          </a:p>
        </p:txBody>
      </p:sp>
      <p:sp>
        <p:nvSpPr>
          <p:cNvPr id="16" name="Curved Right Arrow 15"/>
          <p:cNvSpPr/>
          <p:nvPr/>
        </p:nvSpPr>
        <p:spPr>
          <a:xfrm flipV="1">
            <a:off x="1400175" y="8934450"/>
            <a:ext cx="438150" cy="7048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Curved Right Arrow 9"/>
          <p:cNvSpPr/>
          <p:nvPr/>
        </p:nvSpPr>
        <p:spPr>
          <a:xfrm flipV="1">
            <a:off x="333375" y="4343400"/>
            <a:ext cx="2133600" cy="1940957"/>
          </a:xfrm>
          <a:prstGeom prst="curvedRightArrow">
            <a:avLst>
              <a:gd name="adj1" fmla="val 14461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rot="10800000" flipV="1">
            <a:off x="5219696" y="4629150"/>
            <a:ext cx="2133600" cy="2000250"/>
          </a:xfrm>
          <a:prstGeom prst="curvedRightArrow">
            <a:avLst>
              <a:gd name="adj1" fmla="val 15342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1274" y="463867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181475" y="462915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Germany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81274" y="5915025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France and Britain</a:t>
            </a:r>
            <a:endParaRPr lang="en-US" b="1" dirty="0"/>
          </a:p>
        </p:txBody>
      </p:sp>
      <p:sp>
        <p:nvSpPr>
          <p:cNvPr id="12" name="Right Arrow 11"/>
          <p:cNvSpPr/>
          <p:nvPr/>
        </p:nvSpPr>
        <p:spPr>
          <a:xfrm>
            <a:off x="3048000" y="4499491"/>
            <a:ext cx="1143000" cy="62865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LOAN $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76874" y="5087898"/>
            <a:ext cx="1762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Pay fewer Reparations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71525" y="4998482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Pay Reparations</a:t>
            </a:r>
          </a:p>
          <a:p>
            <a:pPr algn="ctr"/>
            <a:r>
              <a:rPr lang="en-US" dirty="0" smtClean="0"/>
              <a:t>From WWI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4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10" grpId="0" animBg="1"/>
      <p:bldP spid="21" grpId="0" animBg="1"/>
      <p:bldP spid="11" grpId="0"/>
      <p:bldP spid="23" grpId="0"/>
      <p:bldP spid="24" grpId="0"/>
      <p:bldP spid="12" grpId="0" animBg="1"/>
      <p:bldP spid="15" grpId="0"/>
      <p:bldP spid="27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56180</TotalTime>
  <Words>677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Wisp</vt:lpstr>
      <vt:lpstr>Chapter 8: The Jazz Age </vt:lpstr>
      <vt:lpstr>Lesson 1: The Politics of 1920s</vt:lpstr>
      <vt:lpstr>The Harding Administration </vt:lpstr>
      <vt:lpstr>The Ohio Gang</vt:lpstr>
      <vt:lpstr>The Teapot Dome Scandal</vt:lpstr>
      <vt:lpstr>President Calvin Coolidge </vt:lpstr>
      <vt:lpstr>Andrew Mellon</vt:lpstr>
      <vt:lpstr>Isolationism</vt:lpstr>
      <vt:lpstr>Daws Plan</vt:lpstr>
      <vt:lpstr>Kellogg-Briand Pact</vt:lpstr>
      <vt:lpstr>Lesson 2: A Growing Economy</vt:lpstr>
      <vt:lpstr>Lesson 2: A Growing Economy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8: The Jazz Age</dc:title>
  <dc:creator>cbrown</dc:creator>
  <cp:lastModifiedBy>Sacerdote, Kevin R.</cp:lastModifiedBy>
  <cp:revision>24</cp:revision>
  <dcterms:created xsi:type="dcterms:W3CDTF">2014-12-15T17:23:48Z</dcterms:created>
  <dcterms:modified xsi:type="dcterms:W3CDTF">2016-12-12T13:03:18Z</dcterms:modified>
</cp:coreProperties>
</file>